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 id="2147483863" r:id="rId5"/>
  </p:sldMasterIdLst>
  <p:notesMasterIdLst>
    <p:notesMasterId r:id="rId15"/>
  </p:notesMasterIdLst>
  <p:handoutMasterIdLst>
    <p:handoutMasterId r:id="rId16"/>
  </p:handoutMasterIdLst>
  <p:sldIdLst>
    <p:sldId id="316" r:id="rId6"/>
    <p:sldId id="317" r:id="rId7"/>
    <p:sldId id="311" r:id="rId8"/>
    <p:sldId id="319" r:id="rId9"/>
    <p:sldId id="312" r:id="rId10"/>
    <p:sldId id="326" r:id="rId11"/>
    <p:sldId id="325" r:id="rId12"/>
    <p:sldId id="322" r:id="rId13"/>
    <p:sldId id="32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AED35A2-914B-4ADA-A145-7B154DADC6A6}">
          <p14:sldIdLst>
            <p14:sldId id="316"/>
            <p14:sldId id="317"/>
            <p14:sldId id="311"/>
            <p14:sldId id="319"/>
            <p14:sldId id="312"/>
            <p14:sldId id="326"/>
            <p14:sldId id="325"/>
            <p14:sldId id="322"/>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3CF3D1"/>
    <a:srgbClr val="132BDC"/>
    <a:srgbClr val="DCE0FC"/>
    <a:srgbClr val="FDF200"/>
    <a:srgbClr val="80FBE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58"/>
  </p:normalViewPr>
  <p:slideViewPr>
    <p:cSldViewPr snapToGrid="0">
      <p:cViewPr varScale="1">
        <p:scale>
          <a:sx n="68" d="100"/>
          <a:sy n="68" d="100"/>
        </p:scale>
        <p:origin x="816" y="72"/>
      </p:cViewPr>
      <p:guideLst/>
    </p:cSldViewPr>
  </p:slideViewPr>
  <p:notesTextViewPr>
    <p:cViewPr>
      <p:scale>
        <a:sx n="1" d="1"/>
        <a:sy n="1" d="1"/>
      </p:scale>
      <p:origin x="0" y="0"/>
    </p:cViewPr>
  </p:notesTextViewPr>
  <p:notesViewPr>
    <p:cSldViewPr snapToGrid="0">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16-May-25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16-May-25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826053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658616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131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98022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780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6802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650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8773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0309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507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16-May-25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38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16-May-25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47474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58596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16-May-25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824441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16-May-25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4011749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536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913773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11677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92388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16-May-25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1100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238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17221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966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4786349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34622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5777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82028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1406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189394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3920166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240147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16-May-25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3049928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16-May-25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821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16-May-25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0177760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16-May-25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12479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0128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2982334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0324946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638363647"/>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16-May-25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3974819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16-May-25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74182871"/>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16-May-25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398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69325753"/>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16-May-25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8899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83138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030447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16-May-25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772509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16-May-25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737393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r>
              <a:rPr lang="en-US"/>
              <a:t>Click icon to add picture</a:t>
            </a:r>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16-May-25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60760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number 4">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1188696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r>
              <a:rPr lang="en-US"/>
              <a:t>Click icon to add picture</a:t>
            </a:r>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16-May-25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27364219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a:t>Click icon to add picture</a:t>
            </a:r>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16-May-25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6250806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38644709"/>
      </p:ext>
    </p:extLst>
  </p:cSld>
  <p:clrMapOvr>
    <a:masterClrMapping/>
  </p:clrMapOvr>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248120483"/>
      </p:ext>
    </p:extLst>
  </p:cSld>
  <p:clrMapOvr>
    <a:masterClrMapping/>
  </p:clrMapOvr>
  <p:hf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6867357"/>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16-May-25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1719151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91929655"/>
      </p:ext>
    </p:extLst>
  </p:cSld>
  <p:clrMapOvr>
    <a:masterClrMapping/>
  </p:clrMapOvr>
  <p:hf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91CE83-67BA-4B15-B48A-7DC5C0636664}" type="datetime1">
              <a:rPr lang="en-US" smtClean="0"/>
              <a:pPr/>
              <a:t>16-May-25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158588102"/>
      </p:ext>
    </p:extLst>
  </p:cSld>
  <p:clrMapOvr>
    <a:masterClrMapping/>
  </p:clrMapOvr>
  <p:hf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91CE83-67BA-4B15-B48A-7DC5C0636664}" type="datetime1">
              <a:rPr lang="en-US" smtClean="0"/>
              <a:pPr/>
              <a:t>16-May-25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926418563"/>
      </p:ext>
    </p:extLst>
  </p:cSld>
  <p:clrMapOvr>
    <a:masterClrMapping/>
  </p:clrMapOvr>
  <p:hf hdr="0" ftr="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CFF128-BAC7-4E0D-8F77-28A571D93B6F}" type="datetime1">
              <a:rPr lang="en-US" smtClean="0"/>
              <a:t>16-May-25</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48077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975312413"/>
      </p:ext>
    </p:extLst>
  </p:cSld>
  <p:clrMapOvr>
    <a:masterClrMapping/>
  </p:clrMapOvr>
  <p:hf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157344-9CC7-412D-8C20-072BE86D5A11}" type="datetime1">
              <a:rPr lang="en-US" smtClean="0"/>
              <a:t>16-May-25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83741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02559599"/>
      </p:ext>
    </p:extLst>
  </p:cSld>
  <p:clrMapOvr>
    <a:masterClrMapping/>
  </p:clrMapOvr>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91796872"/>
      </p:ext>
    </p:extLst>
  </p:cSld>
  <p:clrMapOvr>
    <a:masterClrMapping/>
  </p:clrMapOvr>
  <p:hf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34765942"/>
      </p:ext>
    </p:extLst>
  </p:cSld>
  <p:clrMapOvr>
    <a:masterClrMapping/>
  </p:clrMapOvr>
  <p:hf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1CE83-67BA-4B15-B48A-7DC5C0636664}" type="datetime1">
              <a:rPr lang="en-US" smtClean="0"/>
              <a:pPr/>
              <a:t>16-May-25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323602920"/>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35023731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91CE83-67BA-4B15-B48A-7DC5C0636664}" type="datetime1">
              <a:rPr lang="en-US" smtClean="0"/>
              <a:pPr/>
              <a:t>16-May-25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430993752"/>
      </p:ext>
    </p:extLst>
  </p:cSld>
  <p:clrMapOvr>
    <a:masterClrMapping/>
  </p:clrMapOvr>
  <p:hf hdr="0" ft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91CE83-67BA-4B15-B48A-7DC5C0636664}" type="datetime1">
              <a:rPr lang="en-US" smtClean="0"/>
              <a:pPr/>
              <a:t>16-May-25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0065900"/>
      </p:ext>
    </p:extLst>
  </p:cSld>
  <p:clrMapOvr>
    <a:masterClrMapping/>
  </p:clrMapOvr>
  <p:hf hdr="0" ftr="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2998816"/>
      </p:ext>
    </p:extLst>
  </p:cSld>
  <p:clrMapOvr>
    <a:masterClrMapping/>
  </p:clrMapOvr>
  <p:hf hdr="0" ftr="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508419109"/>
      </p:ext>
    </p:extLst>
  </p:cSld>
  <p:clrMapOvr>
    <a:masterClrMapping/>
  </p:clrMapOvr>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16-May-25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35802278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16-May-25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5078134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5844537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91CE83-67BA-4B15-B48A-7DC5C0636664}" type="datetime1">
              <a:rPr lang="en-US" smtClean="0"/>
              <a:pPr/>
              <a:t>16-May-25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4827730"/>
      </p:ext>
    </p:extLst>
  </p:cSld>
  <p:clrMapOvr>
    <a:masterClrMapping/>
  </p:clrMapOvr>
  <p:hf hdr="0" ftr="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16-May-25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20395067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r>
              <a:rPr lang="en-US"/>
              <a:t>Click icon to add picture</a:t>
            </a:r>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16-May-25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4842815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16-May-25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096835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16-May-25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9420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jpe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28.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2.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8"/>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16-May-25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2777316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81"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2" r:id="rId52"/>
    <p:sldLayoutId id="2147483783" r:id="rId53"/>
    <p:sldLayoutId id="2147483784" r:id="rId54"/>
    <p:sldLayoutId id="2147483785" r:id="rId55"/>
    <p:sldLayoutId id="2147483786"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userDrawn="1">
          <p15:clr>
            <a:srgbClr val="A4A3A4"/>
          </p15:clr>
        </p15:guide>
        <p15:guide id="27" orient="horz" pos="1152" userDrawn="1">
          <p15:clr>
            <a:srgbClr val="547EBF"/>
          </p15:clr>
        </p15:guide>
        <p15:guide id="28" pos="7440" userDrawn="1">
          <p15:clr>
            <a:srgbClr val="547EBF"/>
          </p15:clr>
        </p15:guide>
        <p15:guide id="29" orient="horz" pos="4080" userDrawn="1">
          <p15:clr>
            <a:srgbClr val="547EBF"/>
          </p15:clr>
        </p15:guide>
        <p15:guide id="30" userDrawn="1">
          <p15:clr>
            <a:srgbClr val="547EBF"/>
          </p15:clr>
        </p15:guide>
        <p15:guide id="31" pos="7680" userDrawn="1">
          <p15:clr>
            <a:srgbClr val="547EBF"/>
          </p15:clr>
        </p15:guide>
        <p15:guide id="32" pos="528" userDrawn="1">
          <p15:clr>
            <a:srgbClr val="547EBF"/>
          </p15:clr>
        </p15:guide>
        <p15:guide id="33" pos="6912" userDrawn="1">
          <p15:clr>
            <a:srgbClr val="547EBF"/>
          </p15:clr>
        </p15:guide>
        <p15:guide id="34" orient="horz" pos="240" userDrawn="1">
          <p15:clr>
            <a:srgbClr val="547EBF"/>
          </p15:clr>
        </p15:guide>
        <p15:guide id="35" orient="horz" pos="55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291CE83-67BA-4B15-B48A-7DC5C0636664}" type="datetime1">
              <a:rPr lang="en-US" smtClean="0"/>
              <a:pPr/>
              <a:t>16-May-25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3825442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3" r:id="rId19"/>
    <p:sldLayoutId id="2147483884" r:id="rId20"/>
    <p:sldLayoutId id="2147483885" r:id="rId21"/>
    <p:sldLayoutId id="2147483886" r:id="rId22"/>
    <p:sldLayoutId id="2147483887" r:id="rId23"/>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orient="horz" pos="1152" userDrawn="1">
          <p15:clr>
            <a:srgbClr val="547EBF"/>
          </p15:clr>
        </p15:guide>
        <p15:guide id="3" pos="7440" userDrawn="1">
          <p15:clr>
            <a:srgbClr val="547EBF"/>
          </p15:clr>
        </p15:guide>
        <p15:guide id="4" orient="horz" pos="4080" userDrawn="1">
          <p15:clr>
            <a:srgbClr val="547EBF"/>
          </p15:clr>
        </p15:guide>
        <p15:guide id="5" userDrawn="1">
          <p15:clr>
            <a:srgbClr val="547EBF"/>
          </p15:clr>
        </p15:guide>
        <p15:guide id="6" pos="7680" userDrawn="1">
          <p15:clr>
            <a:srgbClr val="547EBF"/>
          </p15:clr>
        </p15:guide>
        <p15:guide id="7" pos="528" userDrawn="1">
          <p15:clr>
            <a:srgbClr val="547EBF"/>
          </p15:clr>
        </p15:guide>
        <p15:guide id="8" pos="6912" userDrawn="1">
          <p15:clr>
            <a:srgbClr val="547EBF"/>
          </p15:clr>
        </p15:guide>
        <p15:guide id="9" orient="horz" pos="240" userDrawn="1">
          <p15:clr>
            <a:srgbClr val="547EBF"/>
          </p15:clr>
        </p15:guide>
        <p15:guide id="10"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up of a bridge">
            <a:extLst>
              <a:ext uri="{FF2B5EF4-FFF2-40B4-BE49-F238E27FC236}">
                <a16:creationId xmlns:a16="http://schemas.microsoft.com/office/drawing/2014/main" id="{EE0796FA-596D-37B0-2C89-6A56D8D93EE3}"/>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t="11" b="11"/>
          <a:stretch/>
        </p:blipFill>
        <p:spPr/>
      </p:pic>
      <p:sp>
        <p:nvSpPr>
          <p:cNvPr id="5" name="Date Placeholder 4">
            <a:extLst>
              <a:ext uri="{FF2B5EF4-FFF2-40B4-BE49-F238E27FC236}">
                <a16:creationId xmlns:a16="http://schemas.microsoft.com/office/drawing/2014/main" id="{FB50F74D-615D-90B9-C82A-C8BD0ECE27D0}"/>
              </a:ext>
            </a:extLst>
          </p:cNvPr>
          <p:cNvSpPr>
            <a:spLocks noGrp="1"/>
          </p:cNvSpPr>
          <p:nvPr>
            <p:ph type="dt" sz="half" idx="15"/>
          </p:nvPr>
        </p:nvSpPr>
        <p:spPr/>
        <p:txBody>
          <a:bodyPr/>
          <a:lstStyle/>
          <a:p>
            <a:fld id="{043CF65F-0E21-48DE-8D75-4BF66A547E8E}" type="datetime1">
              <a:rPr lang="en-US" smtClean="0"/>
              <a:pPr/>
              <a:t>16-May-25</a:t>
            </a:fld>
            <a:endParaRPr lang="en-US" dirty="0"/>
          </a:p>
        </p:txBody>
      </p:sp>
      <p:sp>
        <p:nvSpPr>
          <p:cNvPr id="6" name="Slide Number Placeholder 5">
            <a:extLst>
              <a:ext uri="{FF2B5EF4-FFF2-40B4-BE49-F238E27FC236}">
                <a16:creationId xmlns:a16="http://schemas.microsoft.com/office/drawing/2014/main" id="{CC69D1F7-45DB-291B-3555-614D1BC22946}"/>
              </a:ext>
            </a:extLst>
          </p:cNvPr>
          <p:cNvSpPr>
            <a:spLocks noGrp="1"/>
          </p:cNvSpPr>
          <p:nvPr>
            <p:ph type="sldNum" sz="quarter" idx="17"/>
          </p:nvPr>
        </p:nvSpPr>
        <p:spPr/>
        <p:txBody>
          <a:bodyPr/>
          <a:lstStyle/>
          <a:p>
            <a:fld id="{CC057153-B650-4DEB-B370-79DDCFDCE934}" type="slidenum">
              <a:rPr lang="en-US" smtClean="0"/>
              <a:pPr/>
              <a:t>1</a:t>
            </a:fld>
            <a:endParaRPr lang="en-US" dirty="0"/>
          </a:p>
        </p:txBody>
      </p:sp>
      <p:sp>
        <p:nvSpPr>
          <p:cNvPr id="4" name="Text Placeholder 3">
            <a:extLst>
              <a:ext uri="{FF2B5EF4-FFF2-40B4-BE49-F238E27FC236}">
                <a16:creationId xmlns:a16="http://schemas.microsoft.com/office/drawing/2014/main" id="{7CF11C81-A4EA-16BC-B023-A1233E306AAE}"/>
              </a:ext>
            </a:extLst>
          </p:cNvPr>
          <p:cNvSpPr>
            <a:spLocks noGrp="1"/>
          </p:cNvSpPr>
          <p:nvPr>
            <p:ph sz="quarter" idx="14"/>
          </p:nvPr>
        </p:nvSpPr>
        <p:spPr>
          <a:xfrm>
            <a:off x="1199617" y="2424177"/>
            <a:ext cx="6569391" cy="2198623"/>
          </a:xfrm>
        </p:spPr>
        <p:txBody>
          <a:bodyPr>
            <a:normAutofit/>
          </a:bodyPr>
          <a:lstStyle/>
          <a:p>
            <a:pPr marL="0" indent="0">
              <a:buNone/>
            </a:pPr>
            <a:r>
              <a:rPr lang="en-US" sz="3600" b="1" dirty="0"/>
              <a:t>My name is Maryjane Chidimma Ejezie, a proficient Data Analyst.</a:t>
            </a:r>
          </a:p>
        </p:txBody>
      </p:sp>
      <p:sp>
        <p:nvSpPr>
          <p:cNvPr id="2" name="Title 1">
            <a:extLst>
              <a:ext uri="{FF2B5EF4-FFF2-40B4-BE49-F238E27FC236}">
                <a16:creationId xmlns:a16="http://schemas.microsoft.com/office/drawing/2014/main" id="{26A3EC92-526E-8262-53B5-F0AF7F1E43A8}"/>
              </a:ext>
            </a:extLst>
          </p:cNvPr>
          <p:cNvSpPr>
            <a:spLocks noGrp="1"/>
          </p:cNvSpPr>
          <p:nvPr>
            <p:ph type="title"/>
          </p:nvPr>
        </p:nvSpPr>
        <p:spPr/>
        <p:txBody>
          <a:bodyPr/>
          <a:lstStyle/>
          <a:p>
            <a:r>
              <a:rPr lang="en-US" sz="5400" b="1" dirty="0">
                <a:solidFill>
                  <a:schemeClr val="accent1">
                    <a:lumMod val="75000"/>
                  </a:schemeClr>
                </a:solidFill>
                <a:latin typeface="+mn-lt"/>
              </a:rPr>
              <a:t>Introduction</a:t>
            </a:r>
            <a:endParaRPr lang="en-US" b="1" dirty="0">
              <a:solidFill>
                <a:schemeClr val="accent1">
                  <a:lumMod val="75000"/>
                </a:schemeClr>
              </a:solidFill>
              <a:latin typeface="+mn-lt"/>
            </a:endParaRPr>
          </a:p>
        </p:txBody>
      </p:sp>
    </p:spTree>
    <p:extLst>
      <p:ext uri="{BB962C8B-B14F-4D97-AF65-F5344CB8AC3E}">
        <p14:creationId xmlns:p14="http://schemas.microsoft.com/office/powerpoint/2010/main" val="141777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D46FBDCF-FC42-0E81-0EDB-7BF7DB54A8FE}"/>
              </a:ext>
            </a:extLst>
          </p:cNvPr>
          <p:cNvSpPr>
            <a:spLocks noGrp="1"/>
          </p:cNvSpPr>
          <p:nvPr>
            <p:ph type="title"/>
          </p:nvPr>
        </p:nvSpPr>
        <p:spPr>
          <a:xfrm>
            <a:off x="0" y="1"/>
            <a:ext cx="7948246" cy="1448971"/>
          </a:xfrm>
        </p:spPr>
        <p:txBody>
          <a:bodyPr>
            <a:normAutofit/>
          </a:bodyPr>
          <a:lstStyle/>
          <a:p>
            <a:r>
              <a:rPr lang="en-US" b="1" dirty="0">
                <a:solidFill>
                  <a:srgbClr val="132BDC"/>
                </a:solidFill>
                <a:latin typeface="+mn-lt"/>
              </a:rPr>
              <a:t>PROJECT TOPIC:GLOBAL AI CONTENT IMPACT</a:t>
            </a:r>
          </a:p>
        </p:txBody>
      </p:sp>
      <p:sp>
        <p:nvSpPr>
          <p:cNvPr id="45" name="Subtitle 44">
            <a:extLst>
              <a:ext uri="{FF2B5EF4-FFF2-40B4-BE49-F238E27FC236}">
                <a16:creationId xmlns:a16="http://schemas.microsoft.com/office/drawing/2014/main" id="{034AE532-F435-14DE-438F-75999710DCAF}"/>
              </a:ext>
            </a:extLst>
          </p:cNvPr>
          <p:cNvSpPr>
            <a:spLocks noGrp="1"/>
          </p:cNvSpPr>
          <p:nvPr>
            <p:ph type="subTitle" idx="4294967295"/>
          </p:nvPr>
        </p:nvSpPr>
        <p:spPr>
          <a:xfrm>
            <a:off x="1" y="1752600"/>
            <a:ext cx="8609428" cy="3621258"/>
          </a:xfrm>
        </p:spPr>
        <p:txBody>
          <a:bodyPr>
            <a:normAutofit fontScale="32500" lnSpcReduction="20000"/>
          </a:bodyPr>
          <a:lstStyle/>
          <a:p>
            <a:pPr marL="0" indent="0">
              <a:lnSpc>
                <a:spcPct val="170000"/>
              </a:lnSpc>
              <a:buNone/>
            </a:pPr>
            <a:r>
              <a:rPr lang="en-US" sz="9600" dirty="0"/>
              <a:t>What is </a:t>
            </a:r>
            <a:r>
              <a:rPr lang="en-US" sz="9600" b="1" dirty="0"/>
              <a:t>Artificial  Intelligence (AI)? </a:t>
            </a:r>
          </a:p>
          <a:p>
            <a:pPr marL="0" indent="0">
              <a:lnSpc>
                <a:spcPct val="170000"/>
              </a:lnSpc>
              <a:buNone/>
            </a:pPr>
            <a:r>
              <a:rPr lang="en-US" sz="9600" cap="none" dirty="0">
                <a:latin typeface="Calibri" panose="020F0502020204030204" pitchFamily="34" charset="0"/>
                <a:cs typeface="Calibri" panose="020F0502020204030204" pitchFamily="34" charset="0"/>
              </a:rPr>
              <a:t>Artificial intelligence is all about making machine think and act like human, especially in term of learning , problem solving and decision making.</a:t>
            </a:r>
          </a:p>
          <a:p>
            <a:pPr marL="0" indent="0">
              <a:lnSpc>
                <a:spcPct val="170000"/>
              </a:lnSpc>
              <a:buNone/>
            </a:pPr>
            <a:r>
              <a:rPr lang="en-US" sz="2000" dirty="0"/>
              <a:t> </a:t>
            </a:r>
          </a:p>
        </p:txBody>
      </p:sp>
      <p:pic>
        <p:nvPicPr>
          <p:cNvPr id="2" name="Picture 1">
            <a:extLst>
              <a:ext uri="{FF2B5EF4-FFF2-40B4-BE49-F238E27FC236}">
                <a16:creationId xmlns:a16="http://schemas.microsoft.com/office/drawing/2014/main" id="{0F510066-0D6F-D68D-76B6-A32E07DCB127}"/>
              </a:ext>
            </a:extLst>
          </p:cNvPr>
          <p:cNvPicPr>
            <a:picLocks noChangeAspect="1"/>
          </p:cNvPicPr>
          <p:nvPr/>
        </p:nvPicPr>
        <p:blipFill>
          <a:blip r:embed="rId2"/>
          <a:stretch>
            <a:fillRect/>
          </a:stretch>
        </p:blipFill>
        <p:spPr>
          <a:xfrm>
            <a:off x="8609428" y="-1"/>
            <a:ext cx="3582572" cy="2083633"/>
          </a:xfrm>
          <a:prstGeom prst="rect">
            <a:avLst/>
          </a:prstGeom>
        </p:spPr>
      </p:pic>
      <p:pic>
        <p:nvPicPr>
          <p:cNvPr id="3" name="Picture 2">
            <a:extLst>
              <a:ext uri="{FF2B5EF4-FFF2-40B4-BE49-F238E27FC236}">
                <a16:creationId xmlns:a16="http://schemas.microsoft.com/office/drawing/2014/main" id="{0703771E-2366-1F09-9014-BB2CDBE91205}"/>
              </a:ext>
            </a:extLst>
          </p:cNvPr>
          <p:cNvPicPr>
            <a:picLocks noChangeAspect="1"/>
          </p:cNvPicPr>
          <p:nvPr/>
        </p:nvPicPr>
        <p:blipFill>
          <a:blip r:embed="rId2"/>
          <a:stretch>
            <a:fillRect/>
          </a:stretch>
        </p:blipFill>
        <p:spPr>
          <a:xfrm>
            <a:off x="0" y="4774367"/>
            <a:ext cx="3582572" cy="2083633"/>
          </a:xfrm>
          <a:prstGeom prst="rect">
            <a:avLst/>
          </a:prstGeom>
        </p:spPr>
      </p:pic>
    </p:spTree>
    <p:extLst>
      <p:ext uri="{BB962C8B-B14F-4D97-AF65-F5344CB8AC3E}">
        <p14:creationId xmlns:p14="http://schemas.microsoft.com/office/powerpoint/2010/main" val="81495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3840-7D4B-AD5A-7C3C-471FA925D87E}"/>
              </a:ext>
            </a:extLst>
          </p:cNvPr>
          <p:cNvSpPr>
            <a:spLocks noGrp="1"/>
          </p:cNvSpPr>
          <p:nvPr>
            <p:ph type="title"/>
          </p:nvPr>
        </p:nvSpPr>
        <p:spPr>
          <a:xfrm>
            <a:off x="521889" y="-149465"/>
            <a:ext cx="10364451" cy="1596177"/>
          </a:xfrm>
        </p:spPr>
        <p:txBody>
          <a:bodyPr>
            <a:noAutofit/>
          </a:bodyPr>
          <a:lstStyle/>
          <a:p>
            <a:r>
              <a:rPr lang="en-US" sz="6000" b="1" dirty="0">
                <a:solidFill>
                  <a:srgbClr val="132BDC"/>
                </a:solidFill>
                <a:latin typeface="+mn-lt"/>
              </a:rPr>
              <a:t>OBJECTIVES</a:t>
            </a:r>
          </a:p>
        </p:txBody>
      </p:sp>
      <p:sp>
        <p:nvSpPr>
          <p:cNvPr id="3" name="Subtitle 2">
            <a:extLst>
              <a:ext uri="{FF2B5EF4-FFF2-40B4-BE49-F238E27FC236}">
                <a16:creationId xmlns:a16="http://schemas.microsoft.com/office/drawing/2014/main" id="{342A0CEC-CACB-0532-AFE6-323BFF6FD14C}"/>
              </a:ext>
            </a:extLst>
          </p:cNvPr>
          <p:cNvSpPr>
            <a:spLocks noGrp="1"/>
          </p:cNvSpPr>
          <p:nvPr>
            <p:ph sz="quarter" idx="4294967295"/>
          </p:nvPr>
        </p:nvSpPr>
        <p:spPr>
          <a:xfrm>
            <a:off x="217714" y="1277257"/>
            <a:ext cx="11683999" cy="4397829"/>
          </a:xfrm>
        </p:spPr>
        <p:txBody>
          <a:bodyPr>
            <a:normAutofit fontScale="55000" lnSpcReduction="20000"/>
          </a:bodyPr>
          <a:lstStyle/>
          <a:p>
            <a:pPr>
              <a:lnSpc>
                <a:spcPct val="160000"/>
              </a:lnSpc>
              <a:buFont typeface="Wingdings" panose="05000000000000000000" pitchFamily="2" charset="2"/>
              <a:buChar char="v"/>
            </a:pPr>
            <a:r>
              <a:rPr lang="en-US" sz="3600" b="1" cap="none" dirty="0">
                <a:latin typeface="Arial" panose="020B0604020202020204" pitchFamily="34" charset="0"/>
                <a:cs typeface="Arial" panose="020B0604020202020204" pitchFamily="34" charset="0"/>
              </a:rPr>
              <a:t>Understanding AI Role</a:t>
            </a:r>
            <a:r>
              <a:rPr lang="en-US" sz="3600" cap="none" dirty="0">
                <a:latin typeface="Arial" panose="020B0604020202020204" pitchFamily="34" charset="0"/>
                <a:cs typeface="Arial" panose="020B0604020202020204" pitchFamily="34" charset="0"/>
              </a:rPr>
              <a:t>: The role the play globally and how important it is.</a:t>
            </a:r>
          </a:p>
          <a:p>
            <a:pPr>
              <a:lnSpc>
                <a:spcPct val="160000"/>
              </a:lnSpc>
              <a:buFont typeface="Wingdings" panose="05000000000000000000" pitchFamily="2" charset="2"/>
              <a:buChar char="v"/>
            </a:pPr>
            <a:r>
              <a:rPr lang="en-US" sz="3600" b="1" cap="none" dirty="0">
                <a:latin typeface="Arial" panose="020B0604020202020204" pitchFamily="34" charset="0"/>
                <a:cs typeface="Arial" panose="020B0604020202020204" pitchFamily="34" charset="0"/>
              </a:rPr>
              <a:t>Identifying AI opportunities</a:t>
            </a:r>
            <a:r>
              <a:rPr lang="en-US" sz="3600" cap="none" dirty="0">
                <a:latin typeface="Arial" panose="020B0604020202020204" pitchFamily="34" charset="0"/>
                <a:cs typeface="Arial" panose="020B0604020202020204" pitchFamily="34" charset="0"/>
              </a:rPr>
              <a:t>: Exploring the benefit of AI in Globally and the most countries that is making use of it.</a:t>
            </a:r>
          </a:p>
          <a:p>
            <a:pPr>
              <a:lnSpc>
                <a:spcPct val="160000"/>
              </a:lnSpc>
              <a:buFont typeface="Wingdings" panose="05000000000000000000" pitchFamily="2" charset="2"/>
              <a:buChar char="v"/>
            </a:pPr>
            <a:r>
              <a:rPr lang="en-US" sz="3600" b="1" cap="none" dirty="0">
                <a:latin typeface="Arial" panose="020B0604020202020204" pitchFamily="34" charset="0"/>
                <a:cs typeface="Arial" panose="020B0604020202020204" pitchFamily="34" charset="0"/>
              </a:rPr>
              <a:t>Assessing the risk of using AI</a:t>
            </a:r>
            <a:r>
              <a:rPr lang="en-US" sz="3600" cap="none" dirty="0">
                <a:latin typeface="Arial" panose="020B0604020202020204" pitchFamily="34" charset="0"/>
                <a:cs typeface="Arial" panose="020B0604020202020204" pitchFamily="34" charset="0"/>
              </a:rPr>
              <a:t>: Knowing the risk of AI and how it have affected so many industries</a:t>
            </a:r>
          </a:p>
          <a:p>
            <a:pPr>
              <a:lnSpc>
                <a:spcPct val="160000"/>
              </a:lnSpc>
              <a:buFont typeface="Wingdings" panose="05000000000000000000" pitchFamily="2" charset="2"/>
              <a:buChar char="v"/>
            </a:pPr>
            <a:r>
              <a:rPr lang="en-US" sz="3600" b="1" cap="none" dirty="0">
                <a:latin typeface="Arial" panose="020B0604020202020204" pitchFamily="34" charset="0"/>
                <a:cs typeface="Arial" panose="020B0604020202020204" pitchFamily="34" charset="0"/>
              </a:rPr>
              <a:t>Mitigating Negative Impact</a:t>
            </a:r>
            <a:r>
              <a:rPr lang="en-US" sz="3600" cap="none" dirty="0">
                <a:latin typeface="Arial" panose="020B0604020202020204" pitchFamily="34" charset="0"/>
                <a:cs typeface="Arial" panose="020B0604020202020204" pitchFamily="34" charset="0"/>
              </a:rPr>
              <a:t>: Knowing the negative impact and how to minimize AI negative effects on content ecosystem</a:t>
            </a:r>
          </a:p>
          <a:p>
            <a:pPr>
              <a:lnSpc>
                <a:spcPct val="160000"/>
              </a:lnSpc>
              <a:buFont typeface="Wingdings" panose="05000000000000000000" pitchFamily="2" charset="2"/>
              <a:buChar char="v"/>
            </a:pPr>
            <a:r>
              <a:rPr lang="en-US" sz="3600" b="1" cap="none" dirty="0">
                <a:latin typeface="Arial" panose="020B0604020202020204" pitchFamily="34" charset="0"/>
                <a:cs typeface="Arial" panose="020B0604020202020204" pitchFamily="34" charset="0"/>
              </a:rPr>
              <a:t>Fostering Innovation</a:t>
            </a:r>
            <a:r>
              <a:rPr lang="en-US" sz="3600" cap="none" dirty="0">
                <a:latin typeface="Arial" panose="020B0604020202020204" pitchFamily="34" charset="0"/>
                <a:cs typeface="Arial" panose="020B0604020202020204" pitchFamily="34" charset="0"/>
              </a:rPr>
              <a:t>: To encourage innovation in AI-driven </a:t>
            </a:r>
            <a:r>
              <a:rPr lang="en-US" sz="3600" cap="none" dirty="0">
                <a:latin typeface="Calibri" panose="020F0502020204030204" pitchFamily="34" charset="0"/>
                <a:cs typeface="Calibri" panose="020F0502020204030204" pitchFamily="34" charset="0"/>
              </a:rPr>
              <a:t>learning , problem solving and decision making.</a:t>
            </a:r>
          </a:p>
          <a:p>
            <a:pPr marL="0" indent="0">
              <a:lnSpc>
                <a:spcPct val="170000"/>
              </a:lnSpc>
              <a:buNone/>
            </a:pPr>
            <a:r>
              <a:rPr lang="en-US" sz="800" dirty="0"/>
              <a:t> </a:t>
            </a:r>
          </a:p>
          <a:p>
            <a:pPr marL="0" indent="0">
              <a:lnSpc>
                <a:spcPct val="160000"/>
              </a:lnSpc>
              <a:buNone/>
            </a:pPr>
            <a:endParaRPr lang="en-US" sz="3600" cap="none" dirty="0">
              <a:latin typeface="Arial" panose="020B0604020202020204" pitchFamily="34" charset="0"/>
              <a:cs typeface="Arial" panose="020B0604020202020204" pitchFamily="34" charset="0"/>
            </a:endParaRPr>
          </a:p>
          <a:p>
            <a:pPr marL="0" indent="0">
              <a:lnSpc>
                <a:spcPct val="160000"/>
              </a:lnSpc>
              <a:buNone/>
            </a:pPr>
            <a:endParaRPr lang="en-US" sz="3600" cap="none" dirty="0">
              <a:latin typeface="Arial" panose="020B0604020202020204" pitchFamily="34" charset="0"/>
              <a:cs typeface="Arial" panose="020B0604020202020204" pitchFamily="34" charset="0"/>
            </a:endParaRPr>
          </a:p>
          <a:p>
            <a:pPr>
              <a:lnSpc>
                <a:spcPct val="160000"/>
              </a:lnSpc>
              <a:buFont typeface="Wingdings" panose="05000000000000000000" pitchFamily="2" charset="2"/>
              <a:buChar char="v"/>
            </a:pPr>
            <a:endParaRPr lang="en-US" sz="3600" cap="none"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EDF526F-5A38-E2D8-E91A-32F7497BB966}"/>
              </a:ext>
            </a:extLst>
          </p:cNvPr>
          <p:cNvPicPr>
            <a:picLocks noChangeAspect="1"/>
          </p:cNvPicPr>
          <p:nvPr/>
        </p:nvPicPr>
        <p:blipFill>
          <a:blip r:embed="rId2"/>
          <a:stretch>
            <a:fillRect/>
          </a:stretch>
        </p:blipFill>
        <p:spPr>
          <a:xfrm>
            <a:off x="1" y="5871822"/>
            <a:ext cx="1790114" cy="986177"/>
          </a:xfrm>
          <a:prstGeom prst="rect">
            <a:avLst/>
          </a:prstGeom>
        </p:spPr>
      </p:pic>
      <p:pic>
        <p:nvPicPr>
          <p:cNvPr id="4" name="Picture 3">
            <a:extLst>
              <a:ext uri="{FF2B5EF4-FFF2-40B4-BE49-F238E27FC236}">
                <a16:creationId xmlns:a16="http://schemas.microsoft.com/office/drawing/2014/main" id="{175C5FE5-85F6-520B-9153-C949808A057D}"/>
              </a:ext>
            </a:extLst>
          </p:cNvPr>
          <p:cNvPicPr>
            <a:picLocks noChangeAspect="1"/>
          </p:cNvPicPr>
          <p:nvPr/>
        </p:nvPicPr>
        <p:blipFill>
          <a:blip r:embed="rId2"/>
          <a:stretch>
            <a:fillRect/>
          </a:stretch>
        </p:blipFill>
        <p:spPr>
          <a:xfrm>
            <a:off x="10257840" y="0"/>
            <a:ext cx="1934160" cy="1030514"/>
          </a:xfrm>
          <a:prstGeom prst="rect">
            <a:avLst/>
          </a:prstGeom>
        </p:spPr>
      </p:pic>
    </p:spTree>
    <p:extLst>
      <p:ext uri="{BB962C8B-B14F-4D97-AF65-F5344CB8AC3E}">
        <p14:creationId xmlns:p14="http://schemas.microsoft.com/office/powerpoint/2010/main" val="21536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8165D84-703A-0D8C-634E-4C38B164DF42}"/>
              </a:ext>
            </a:extLst>
          </p:cNvPr>
          <p:cNvPicPr>
            <a:picLocks noChangeAspect="1"/>
          </p:cNvPicPr>
          <p:nvPr/>
        </p:nvPicPr>
        <p:blipFill>
          <a:blip r:embed="rId3"/>
          <a:srcRect/>
          <a:stretch/>
        </p:blipFill>
        <p:spPr>
          <a:xfrm>
            <a:off x="0" y="0"/>
            <a:ext cx="12192000" cy="6858000"/>
          </a:xfrm>
          <a:prstGeom prst="rect">
            <a:avLst/>
          </a:prstGeom>
        </p:spPr>
      </p:pic>
    </p:spTree>
    <p:extLst>
      <p:ext uri="{BB962C8B-B14F-4D97-AF65-F5344CB8AC3E}">
        <p14:creationId xmlns:p14="http://schemas.microsoft.com/office/powerpoint/2010/main" val="205939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0AD2A-5FCB-2135-C0E5-2881222EA6DD}"/>
              </a:ext>
            </a:extLst>
          </p:cNvPr>
          <p:cNvPicPr>
            <a:picLocks noChangeAspect="1"/>
          </p:cNvPicPr>
          <p:nvPr/>
        </p:nvPicPr>
        <p:blipFill>
          <a:blip r:embed="rId2"/>
          <a:stretch>
            <a:fillRect/>
          </a:stretch>
        </p:blipFill>
        <p:spPr>
          <a:xfrm>
            <a:off x="10440987" y="0"/>
            <a:ext cx="1751013" cy="956603"/>
          </a:xfrm>
          <a:prstGeom prst="rect">
            <a:avLst/>
          </a:prstGeom>
        </p:spPr>
      </p:pic>
      <p:sp>
        <p:nvSpPr>
          <p:cNvPr id="2" name="Title 1">
            <a:extLst>
              <a:ext uri="{FF2B5EF4-FFF2-40B4-BE49-F238E27FC236}">
                <a16:creationId xmlns:a16="http://schemas.microsoft.com/office/drawing/2014/main" id="{BC42EC6E-8848-1B1E-43AA-47FCA49C1BC2}"/>
              </a:ext>
            </a:extLst>
          </p:cNvPr>
          <p:cNvSpPr>
            <a:spLocks noGrp="1"/>
          </p:cNvSpPr>
          <p:nvPr>
            <p:ph type="ctrTitle"/>
          </p:nvPr>
        </p:nvSpPr>
        <p:spPr>
          <a:xfrm>
            <a:off x="1229614" y="12060"/>
            <a:ext cx="8689976" cy="620985"/>
          </a:xfrm>
        </p:spPr>
        <p:txBody>
          <a:bodyPr>
            <a:noAutofit/>
          </a:bodyPr>
          <a:lstStyle/>
          <a:p>
            <a:r>
              <a:rPr lang="en-US" b="1" dirty="0">
                <a:solidFill>
                  <a:srgbClr val="4A5EE6"/>
                </a:solidFill>
              </a:rPr>
              <a:t>Key Findings</a:t>
            </a:r>
          </a:p>
        </p:txBody>
      </p:sp>
      <p:sp>
        <p:nvSpPr>
          <p:cNvPr id="3" name="Subtitle 2">
            <a:extLst>
              <a:ext uri="{FF2B5EF4-FFF2-40B4-BE49-F238E27FC236}">
                <a16:creationId xmlns:a16="http://schemas.microsoft.com/office/drawing/2014/main" id="{E9BF3D79-4CB9-6781-F9BB-1E813866B4CA}"/>
              </a:ext>
            </a:extLst>
          </p:cNvPr>
          <p:cNvSpPr>
            <a:spLocks noGrp="1"/>
          </p:cNvSpPr>
          <p:nvPr>
            <p:ph type="subTitle" idx="1"/>
          </p:nvPr>
        </p:nvSpPr>
        <p:spPr>
          <a:xfrm>
            <a:off x="145143" y="377371"/>
            <a:ext cx="11596914" cy="6117659"/>
          </a:xfrm>
        </p:spPr>
        <p:txBody>
          <a:bodyPr>
            <a:normAutofit/>
          </a:bodyPr>
          <a:lstStyle/>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The top 2 countries with adoption rate are </a:t>
            </a:r>
            <a:r>
              <a:rPr lang="en-US" sz="2000" b="1" cap="none" dirty="0">
                <a:latin typeface="Arial" panose="020B0604020202020204" pitchFamily="34" charset="0"/>
                <a:cs typeface="Arial" panose="020B0604020202020204" pitchFamily="34" charset="0"/>
              </a:rPr>
              <a:t>UK (64.692) </a:t>
            </a:r>
            <a:r>
              <a:rPr lang="en-US" sz="2000" cap="none" dirty="0">
                <a:latin typeface="Arial" panose="020B0604020202020204" pitchFamily="34" charset="0"/>
                <a:cs typeface="Arial" panose="020B0604020202020204" pitchFamily="34" charset="0"/>
              </a:rPr>
              <a:t>and </a:t>
            </a:r>
            <a:r>
              <a:rPr lang="en-US" sz="2000" b="1" cap="none" dirty="0">
                <a:latin typeface="Arial" panose="020B0604020202020204" pitchFamily="34" charset="0"/>
                <a:cs typeface="Arial" panose="020B0604020202020204" pitchFamily="34" charset="0"/>
              </a:rPr>
              <a:t>FRANCE (56.518)</a:t>
            </a:r>
          </a:p>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The</a:t>
            </a:r>
            <a:r>
              <a:rPr lang="en-US" sz="2000" b="1" cap="none" dirty="0">
                <a:latin typeface="Arial" panose="020B0604020202020204" pitchFamily="34" charset="0"/>
                <a:cs typeface="Arial" panose="020B0604020202020204" pitchFamily="34" charset="0"/>
              </a:rPr>
              <a:t> </a:t>
            </a:r>
            <a:r>
              <a:rPr lang="en-US" sz="2000" cap="none" dirty="0">
                <a:latin typeface="Arial" panose="020B0604020202020204" pitchFamily="34" charset="0"/>
                <a:cs typeface="Arial" panose="020B0604020202020204" pitchFamily="34" charset="0"/>
              </a:rPr>
              <a:t>top 5 Market share AI companies are </a:t>
            </a:r>
            <a:r>
              <a:rPr lang="en-US" sz="2000" b="1" cap="none" dirty="0">
                <a:latin typeface="Arial" panose="020B0604020202020204" pitchFamily="34" charset="0"/>
                <a:cs typeface="Arial" panose="020B0604020202020204" pitchFamily="34" charset="0"/>
              </a:rPr>
              <a:t>India(680.1), France(652.5), Japan(597.4), China(568.4) </a:t>
            </a:r>
            <a:r>
              <a:rPr lang="en-US" sz="2000" cap="none" dirty="0">
                <a:latin typeface="Arial" panose="020B0604020202020204" pitchFamily="34" charset="0"/>
                <a:cs typeface="Arial" panose="020B0604020202020204" pitchFamily="34" charset="0"/>
              </a:rPr>
              <a:t>and </a:t>
            </a:r>
            <a:r>
              <a:rPr lang="en-US" sz="2000" b="1" cap="none" dirty="0">
                <a:latin typeface="Arial" panose="020B0604020202020204" pitchFamily="34" charset="0"/>
                <a:cs typeface="Arial" panose="020B0604020202020204" pitchFamily="34" charset="0"/>
              </a:rPr>
              <a:t>South Koria(546.6).</a:t>
            </a:r>
          </a:p>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The 4 top AI Tool sub-Revenue Increase are </a:t>
            </a:r>
            <a:r>
              <a:rPr lang="en-US" sz="2000" b="1" cap="none" dirty="0">
                <a:latin typeface="Arial" panose="020B0604020202020204" pitchFamily="34" charset="0"/>
                <a:cs typeface="Arial" panose="020B0604020202020204" pitchFamily="34" charset="0"/>
              </a:rPr>
              <a:t>Midjourney(1,359.3), ChatGPT(1,309.0), Claude(1,153.5) </a:t>
            </a:r>
            <a:r>
              <a:rPr lang="en-US" sz="2000" cap="none" dirty="0">
                <a:latin typeface="Arial" panose="020B0604020202020204" pitchFamily="34" charset="0"/>
                <a:cs typeface="Arial" panose="020B0604020202020204" pitchFamily="34" charset="0"/>
              </a:rPr>
              <a:t>and</a:t>
            </a:r>
            <a:r>
              <a:rPr lang="en-US" sz="2000" b="1" cap="none" dirty="0">
                <a:latin typeface="Arial" panose="020B0604020202020204" pitchFamily="34" charset="0"/>
                <a:cs typeface="Arial" panose="020B0604020202020204" pitchFamily="34" charset="0"/>
              </a:rPr>
              <a:t> Stable Diffusion (1,118.2)</a:t>
            </a:r>
          </a:p>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Top 3 industries that Loss their Job due to AI are </a:t>
            </a:r>
            <a:r>
              <a:rPr lang="en-US" sz="2000" b="1" cap="none" dirty="0">
                <a:latin typeface="Arial" panose="020B0604020202020204" pitchFamily="34" charset="0"/>
                <a:cs typeface="Arial" panose="020B0604020202020204" pitchFamily="34" charset="0"/>
              </a:rPr>
              <a:t>Gaming industries( 734.5), Media(705.2)</a:t>
            </a:r>
            <a:r>
              <a:rPr lang="en-US" sz="2000" cap="none" dirty="0">
                <a:latin typeface="Arial" panose="020B0604020202020204" pitchFamily="34" charset="0"/>
                <a:cs typeface="Arial" panose="020B0604020202020204" pitchFamily="34" charset="0"/>
              </a:rPr>
              <a:t> and </a:t>
            </a:r>
            <a:r>
              <a:rPr lang="en-US" sz="2000" b="1" cap="none" dirty="0">
                <a:latin typeface="Arial" panose="020B0604020202020204" pitchFamily="34" charset="0"/>
                <a:cs typeface="Arial" panose="020B0604020202020204" pitchFamily="34" charset="0"/>
              </a:rPr>
              <a:t>Manufacturing(589.4) </a:t>
            </a:r>
          </a:p>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The top 3 consumer Trust in AI are </a:t>
            </a:r>
            <a:r>
              <a:rPr lang="en-US" sz="2000" b="1" cap="none" dirty="0">
                <a:latin typeface="Arial" panose="020B0604020202020204" pitchFamily="34" charset="0"/>
                <a:cs typeface="Arial" panose="020B0604020202020204" pitchFamily="34" charset="0"/>
              </a:rPr>
              <a:t>India(1,437.99), France(1,402.68) </a:t>
            </a:r>
            <a:r>
              <a:rPr lang="en-US" sz="2000" cap="none" dirty="0">
                <a:latin typeface="Arial" panose="020B0604020202020204" pitchFamily="34" charset="0"/>
                <a:cs typeface="Arial" panose="020B0604020202020204" pitchFamily="34" charset="0"/>
              </a:rPr>
              <a:t>and </a:t>
            </a:r>
            <a:r>
              <a:rPr lang="en-US" sz="2000" b="1" cap="none" dirty="0">
                <a:latin typeface="Arial" panose="020B0604020202020204" pitchFamily="34" charset="0"/>
                <a:cs typeface="Arial" panose="020B0604020202020204" pitchFamily="34" charset="0"/>
              </a:rPr>
              <a:t>Japan(1,341.92)</a:t>
            </a:r>
          </a:p>
          <a:p>
            <a:pPr marL="342900" indent="-342900" algn="l">
              <a:lnSpc>
                <a:spcPct val="170000"/>
              </a:lnSpc>
              <a:buFont typeface="Wingdings" panose="05000000000000000000" pitchFamily="2" charset="2"/>
              <a:buChar char="ü"/>
            </a:pPr>
            <a:r>
              <a:rPr lang="en-US" sz="2000" cap="none" dirty="0">
                <a:latin typeface="Arial" panose="020B0604020202020204" pitchFamily="34" charset="0"/>
                <a:cs typeface="Arial" panose="020B0604020202020204" pitchFamily="34" charset="0"/>
              </a:rPr>
              <a:t>The Regulation Status sub-human collaboration are </a:t>
            </a:r>
            <a:r>
              <a:rPr lang="en-US" sz="2000" b="1" cap="none" dirty="0">
                <a:latin typeface="Arial" panose="020B0604020202020204" pitchFamily="34" charset="0"/>
                <a:cs typeface="Arial" panose="020B0604020202020204" pitchFamily="34" charset="0"/>
              </a:rPr>
              <a:t>Moderate(4,134.5), Strict(3,421.7) </a:t>
            </a:r>
            <a:r>
              <a:rPr lang="en-US" sz="2000" cap="none" dirty="0">
                <a:latin typeface="Arial" panose="020B0604020202020204" pitchFamily="34" charset="0"/>
                <a:cs typeface="Arial" panose="020B0604020202020204" pitchFamily="34" charset="0"/>
              </a:rPr>
              <a:t>and</a:t>
            </a:r>
            <a:r>
              <a:rPr lang="en-US" sz="2000" b="1" cap="none" dirty="0">
                <a:latin typeface="Arial" panose="020B0604020202020204" pitchFamily="34" charset="0"/>
                <a:cs typeface="Arial" panose="020B0604020202020204" pitchFamily="34" charset="0"/>
              </a:rPr>
              <a:t> Lenient(3,264.3)</a:t>
            </a:r>
          </a:p>
          <a:p>
            <a:pPr marL="342900" indent="-342900" algn="l">
              <a:lnSpc>
                <a:spcPct val="170000"/>
              </a:lnSpc>
              <a:buFont typeface="Wingdings" panose="05000000000000000000" pitchFamily="2" charset="2"/>
              <a:buChar char="ü"/>
            </a:pPr>
            <a:endParaRPr lang="en-US" sz="1200"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E4E0E35-DE19-485B-820C-D83894544142}"/>
              </a:ext>
            </a:extLst>
          </p:cNvPr>
          <p:cNvPicPr>
            <a:picLocks noChangeAspect="1"/>
          </p:cNvPicPr>
          <p:nvPr/>
        </p:nvPicPr>
        <p:blipFill>
          <a:blip r:embed="rId2"/>
          <a:stretch>
            <a:fillRect/>
          </a:stretch>
        </p:blipFill>
        <p:spPr>
          <a:xfrm>
            <a:off x="0" y="6133514"/>
            <a:ext cx="1645920" cy="726826"/>
          </a:xfrm>
          <a:prstGeom prst="rect">
            <a:avLst/>
          </a:prstGeom>
        </p:spPr>
      </p:pic>
    </p:spTree>
    <p:extLst>
      <p:ext uri="{BB962C8B-B14F-4D97-AF65-F5344CB8AC3E}">
        <p14:creationId xmlns:p14="http://schemas.microsoft.com/office/powerpoint/2010/main" val="1318409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419B7-59C8-D95A-EFB5-CEF86A3A586B}"/>
              </a:ext>
            </a:extLst>
          </p:cNvPr>
          <p:cNvSpPr>
            <a:spLocks noGrp="1"/>
          </p:cNvSpPr>
          <p:nvPr>
            <p:ph type="title"/>
          </p:nvPr>
        </p:nvSpPr>
        <p:spPr>
          <a:xfrm>
            <a:off x="469900" y="283380"/>
            <a:ext cx="9665677" cy="854075"/>
          </a:xfrm>
        </p:spPr>
        <p:txBody>
          <a:bodyPr>
            <a:normAutofit/>
          </a:bodyPr>
          <a:lstStyle/>
          <a:p>
            <a:r>
              <a:rPr lang="en-US" b="1" dirty="0">
                <a:solidFill>
                  <a:srgbClr val="132BDC"/>
                </a:solidFill>
                <a:latin typeface="Arial Rounded MT Bold" panose="020F0704030504030204" pitchFamily="34" charset="0"/>
              </a:rPr>
              <a:t>Improvement/Suggestion</a:t>
            </a:r>
          </a:p>
        </p:txBody>
      </p:sp>
      <p:sp>
        <p:nvSpPr>
          <p:cNvPr id="5" name="Content Placeholder 4">
            <a:extLst>
              <a:ext uri="{FF2B5EF4-FFF2-40B4-BE49-F238E27FC236}">
                <a16:creationId xmlns:a16="http://schemas.microsoft.com/office/drawing/2014/main" id="{EA98225B-B62E-F8C9-29CD-8ADBFF706FFE}"/>
              </a:ext>
            </a:extLst>
          </p:cNvPr>
          <p:cNvSpPr>
            <a:spLocks noGrp="1"/>
          </p:cNvSpPr>
          <p:nvPr>
            <p:ph idx="1"/>
          </p:nvPr>
        </p:nvSpPr>
        <p:spPr>
          <a:xfrm>
            <a:off x="469900" y="986971"/>
            <a:ext cx="11722100" cy="6014002"/>
          </a:xfrm>
        </p:spPr>
        <p:txBody>
          <a:bodyPr>
            <a:noAutofit/>
          </a:bodyPr>
          <a:lstStyle/>
          <a:p>
            <a:pPr>
              <a:lnSpc>
                <a:spcPct val="170000"/>
              </a:lnSpc>
              <a:buFont typeface="Wingdings" panose="05000000000000000000" pitchFamily="2" charset="2"/>
              <a:buChar char="Ø"/>
            </a:pPr>
            <a:r>
              <a:rPr lang="en-US" sz="2000" cap="none" dirty="0">
                <a:latin typeface="Calibri Light" panose="020F0302020204030204" pitchFamily="34" charset="0"/>
                <a:cs typeface="Calibri Light" panose="020F0302020204030204" pitchFamily="34" charset="0"/>
              </a:rPr>
              <a:t>AI is improving through advancements in data collection, processing, and analysis, leading to better decision-making, enhanced automation, and improved user experiences.</a:t>
            </a:r>
          </a:p>
          <a:p>
            <a:pPr algn="l">
              <a:lnSpc>
                <a:spcPct val="170000"/>
              </a:lnSpc>
              <a:buFont typeface="Wingdings" panose="05000000000000000000" pitchFamily="2" charset="2"/>
              <a:buChar char="Ø"/>
            </a:pPr>
            <a:r>
              <a:rPr lang="en-US" sz="2000" i="0" cap="none" dirty="0">
                <a:effectLst/>
                <a:latin typeface="Calibri Light" panose="020F0302020204030204" pitchFamily="34" charset="0"/>
                <a:cs typeface="Calibri Light" panose="020F0302020204030204" pitchFamily="34" charset="0"/>
              </a:rPr>
              <a:t>AI model improvement is an ongoing process. After forming hypotheses and selecting potential solutions, experimentation and iteration are key to refining the model.</a:t>
            </a:r>
          </a:p>
          <a:p>
            <a:pPr algn="l">
              <a:lnSpc>
                <a:spcPct val="170000"/>
              </a:lnSpc>
              <a:buFont typeface="Wingdings" panose="05000000000000000000" pitchFamily="2" charset="2"/>
              <a:buChar char="Ø"/>
            </a:pPr>
            <a:r>
              <a:rPr lang="en-US" sz="2000" i="0" cap="none" dirty="0">
                <a:effectLst/>
                <a:latin typeface="Calibri Light" panose="020F0302020204030204" pitchFamily="34" charset="0"/>
                <a:cs typeface="Calibri Light" panose="020F0302020204030204" pitchFamily="34" charset="0"/>
              </a:rPr>
              <a:t>Model retraining: regularly retrain the model with new data, feature updates, or algorithm adjustments to ensure it stays relevant and adapts to changing conditions.</a:t>
            </a:r>
          </a:p>
          <a:p>
            <a:pPr algn="l">
              <a:lnSpc>
                <a:spcPct val="170000"/>
              </a:lnSpc>
              <a:buFont typeface="Wingdings" panose="05000000000000000000" pitchFamily="2" charset="2"/>
              <a:buChar char="Ø"/>
            </a:pPr>
            <a:r>
              <a:rPr lang="en-US" sz="2000" i="0" cap="none" dirty="0">
                <a:effectLst/>
                <a:latin typeface="Calibri Light" panose="020F0302020204030204" pitchFamily="34" charset="0"/>
                <a:cs typeface="Calibri Light" panose="020F0302020204030204" pitchFamily="34" charset="0"/>
              </a:rPr>
              <a:t>Automated monitoring and feedback loops: use automated systems to provide continuous performance feedback, enabling quick adjustments and rapid iteration on improvements</a:t>
            </a:r>
            <a:r>
              <a:rPr lang="en-US" sz="2000" i="0" dirty="0">
                <a:effectLst/>
                <a:latin typeface="Calibri Light" panose="020F0302020204030204" pitchFamily="34" charset="0"/>
                <a:cs typeface="Calibri Light" panose="020F0302020204030204" pitchFamily="34" charset="0"/>
              </a:rPr>
              <a:t>.</a:t>
            </a:r>
          </a:p>
          <a:p>
            <a:endParaRPr lang="en-US" sz="2000" dirty="0">
              <a:latin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BC667E83-C535-8B2C-7DE0-2AF0FD3C5017}"/>
              </a:ext>
            </a:extLst>
          </p:cNvPr>
          <p:cNvPicPr>
            <a:picLocks noChangeAspect="1"/>
          </p:cNvPicPr>
          <p:nvPr/>
        </p:nvPicPr>
        <p:blipFill>
          <a:blip r:embed="rId2"/>
          <a:stretch>
            <a:fillRect/>
          </a:stretch>
        </p:blipFill>
        <p:spPr>
          <a:xfrm>
            <a:off x="9535886" y="0"/>
            <a:ext cx="2656114" cy="1137455"/>
          </a:xfrm>
          <a:prstGeom prst="rect">
            <a:avLst/>
          </a:prstGeom>
        </p:spPr>
      </p:pic>
      <p:pic>
        <p:nvPicPr>
          <p:cNvPr id="6" name="Picture 5">
            <a:extLst>
              <a:ext uri="{FF2B5EF4-FFF2-40B4-BE49-F238E27FC236}">
                <a16:creationId xmlns:a16="http://schemas.microsoft.com/office/drawing/2014/main" id="{34960784-B0EA-6A17-5C11-3069999CC755}"/>
              </a:ext>
            </a:extLst>
          </p:cNvPr>
          <p:cNvPicPr>
            <a:picLocks noChangeAspect="1"/>
          </p:cNvPicPr>
          <p:nvPr/>
        </p:nvPicPr>
        <p:blipFill>
          <a:blip r:embed="rId2"/>
          <a:stretch>
            <a:fillRect/>
          </a:stretch>
        </p:blipFill>
        <p:spPr>
          <a:xfrm>
            <a:off x="0" y="5747657"/>
            <a:ext cx="2540000" cy="1110343"/>
          </a:xfrm>
          <a:prstGeom prst="rect">
            <a:avLst/>
          </a:prstGeom>
        </p:spPr>
      </p:pic>
    </p:spTree>
    <p:extLst>
      <p:ext uri="{BB962C8B-B14F-4D97-AF65-F5344CB8AC3E}">
        <p14:creationId xmlns:p14="http://schemas.microsoft.com/office/powerpoint/2010/main" val="320137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CB00A8-6F61-905B-EC85-033135E60E79}"/>
              </a:ext>
            </a:extLst>
          </p:cNvPr>
          <p:cNvSpPr>
            <a:spLocks noGrp="1"/>
          </p:cNvSpPr>
          <p:nvPr>
            <p:ph type="title"/>
          </p:nvPr>
        </p:nvSpPr>
        <p:spPr>
          <a:xfrm>
            <a:off x="435428" y="237898"/>
            <a:ext cx="10515600" cy="952273"/>
          </a:xfrm>
        </p:spPr>
        <p:txBody>
          <a:bodyPr>
            <a:normAutofit/>
          </a:bodyPr>
          <a:lstStyle/>
          <a:p>
            <a:r>
              <a:rPr lang="en-US" dirty="0">
                <a:solidFill>
                  <a:schemeClr val="accent1">
                    <a:lumMod val="75000"/>
                  </a:schemeClr>
                </a:solidFill>
                <a:latin typeface="Arial Rounded MT Bold" panose="020F0704030504030204" pitchFamily="34" charset="0"/>
              </a:rPr>
              <a:t>Recommendation</a:t>
            </a:r>
            <a:r>
              <a:rPr lang="en-US" dirty="0">
                <a:solidFill>
                  <a:schemeClr val="accent1">
                    <a:lumMod val="75000"/>
                  </a:schemeClr>
                </a:solidFill>
              </a:rPr>
              <a:t> </a:t>
            </a:r>
          </a:p>
        </p:txBody>
      </p:sp>
      <p:sp>
        <p:nvSpPr>
          <p:cNvPr id="10" name="Content Placeholder 9">
            <a:extLst>
              <a:ext uri="{FF2B5EF4-FFF2-40B4-BE49-F238E27FC236}">
                <a16:creationId xmlns:a16="http://schemas.microsoft.com/office/drawing/2014/main" id="{68E1CD45-53A0-B1D5-8AD4-618871321AEE}"/>
              </a:ext>
            </a:extLst>
          </p:cNvPr>
          <p:cNvSpPr>
            <a:spLocks noGrp="1"/>
          </p:cNvSpPr>
          <p:nvPr>
            <p:ph idx="1"/>
          </p:nvPr>
        </p:nvSpPr>
        <p:spPr>
          <a:xfrm>
            <a:off x="152400" y="1190171"/>
            <a:ext cx="11676742" cy="4361543"/>
          </a:xfrm>
        </p:spPr>
        <p:txBody>
          <a:bodyPr>
            <a:normAutofit fontScale="92500" lnSpcReduction="10000"/>
          </a:bodyPr>
          <a:lstStyle/>
          <a:p>
            <a:pPr>
              <a:lnSpc>
                <a:spcPct val="150000"/>
              </a:lnSpc>
              <a:buFont typeface="Wingdings" panose="05000000000000000000" pitchFamily="2" charset="2"/>
              <a:buChar char="§"/>
            </a:pPr>
            <a:r>
              <a:rPr lang="en-US" dirty="0"/>
              <a:t> </a:t>
            </a:r>
            <a:r>
              <a:rPr lang="en-US" sz="2400" cap="none" dirty="0"/>
              <a:t>Recognize the social risks implied by artificial intelligence:  first step in resolving a problem is to recognize that it exists. According to EIU, the risk for the future of employment and privacy posed by artificial intelligence is undeniable. Faced with this reality, there is no room for complacency or resignation.</a:t>
            </a:r>
          </a:p>
          <a:p>
            <a:pPr algn="l">
              <a:lnSpc>
                <a:spcPct val="150000"/>
              </a:lnSpc>
              <a:spcBef>
                <a:spcPts val="1800"/>
              </a:spcBef>
              <a:spcAft>
                <a:spcPts val="750"/>
              </a:spcAft>
              <a:buFont typeface="Wingdings" panose="05000000000000000000" pitchFamily="2" charset="2"/>
              <a:buChar char="§"/>
            </a:pPr>
            <a:r>
              <a:rPr lang="en-US" sz="2400" b="0" i="0" cap="none" dirty="0">
                <a:effectLst/>
              </a:rPr>
              <a:t>Explain, educate and boost transparency: to demand blind faith in algorithms is a sure road to misinformation and distortion about artificial intelligence. “The biggest challenge facing AI is the possible lack of confidence in the technology due to a lack of transparency on how machines arrive at their decisions”.</a:t>
            </a:r>
          </a:p>
          <a:p>
            <a:pPr marL="0" indent="0" algn="l">
              <a:lnSpc>
                <a:spcPct val="150000"/>
              </a:lnSpc>
              <a:spcBef>
                <a:spcPts val="1800"/>
              </a:spcBef>
              <a:spcAft>
                <a:spcPts val="750"/>
              </a:spcAft>
              <a:buNone/>
            </a:pPr>
            <a:endParaRPr lang="en-US" b="0" i="0" dirty="0">
              <a:solidFill>
                <a:srgbClr val="121212"/>
              </a:solidFill>
              <a:effectLst/>
            </a:endParaRPr>
          </a:p>
          <a:p>
            <a:pPr marL="0" indent="0" algn="l">
              <a:lnSpc>
                <a:spcPct val="150000"/>
              </a:lnSpc>
              <a:spcBef>
                <a:spcPts val="1800"/>
              </a:spcBef>
              <a:spcAft>
                <a:spcPts val="750"/>
              </a:spcAft>
              <a:buNone/>
            </a:pPr>
            <a:endParaRPr lang="en-US" b="0" i="0" dirty="0">
              <a:solidFill>
                <a:srgbClr val="121212"/>
              </a:solidFill>
              <a:effectLst/>
            </a:endParaRPr>
          </a:p>
          <a:p>
            <a:pPr algn="l">
              <a:lnSpc>
                <a:spcPct val="150000"/>
              </a:lnSpc>
              <a:spcBef>
                <a:spcPts val="1800"/>
              </a:spcBef>
              <a:spcAft>
                <a:spcPts val="750"/>
              </a:spcAft>
              <a:buFont typeface="Wingdings" panose="05000000000000000000" pitchFamily="2" charset="2"/>
              <a:buChar char="§"/>
            </a:pPr>
            <a:endParaRPr lang="en-US" dirty="0"/>
          </a:p>
        </p:txBody>
      </p:sp>
      <p:pic>
        <p:nvPicPr>
          <p:cNvPr id="3" name="Picture 2">
            <a:extLst>
              <a:ext uri="{FF2B5EF4-FFF2-40B4-BE49-F238E27FC236}">
                <a16:creationId xmlns:a16="http://schemas.microsoft.com/office/drawing/2014/main" id="{CB87E463-76D6-DDCC-7B0B-42EA68957C20}"/>
              </a:ext>
            </a:extLst>
          </p:cNvPr>
          <p:cNvPicPr>
            <a:picLocks noChangeAspect="1"/>
          </p:cNvPicPr>
          <p:nvPr/>
        </p:nvPicPr>
        <p:blipFill>
          <a:blip r:embed="rId2"/>
          <a:stretch>
            <a:fillRect/>
          </a:stretch>
        </p:blipFill>
        <p:spPr>
          <a:xfrm>
            <a:off x="9710057" y="0"/>
            <a:ext cx="2481943" cy="1306286"/>
          </a:xfrm>
          <a:prstGeom prst="rect">
            <a:avLst/>
          </a:prstGeom>
        </p:spPr>
      </p:pic>
      <p:pic>
        <p:nvPicPr>
          <p:cNvPr id="2" name="Picture 1">
            <a:extLst>
              <a:ext uri="{FF2B5EF4-FFF2-40B4-BE49-F238E27FC236}">
                <a16:creationId xmlns:a16="http://schemas.microsoft.com/office/drawing/2014/main" id="{EA4FF7A1-EF84-1D7B-886B-8BBBBDEC2B6A}"/>
              </a:ext>
            </a:extLst>
          </p:cNvPr>
          <p:cNvPicPr>
            <a:picLocks noChangeAspect="1"/>
          </p:cNvPicPr>
          <p:nvPr/>
        </p:nvPicPr>
        <p:blipFill>
          <a:blip r:embed="rId2"/>
          <a:stretch>
            <a:fillRect/>
          </a:stretch>
        </p:blipFill>
        <p:spPr>
          <a:xfrm>
            <a:off x="-1" y="5551714"/>
            <a:ext cx="2481943" cy="1306286"/>
          </a:xfrm>
          <a:prstGeom prst="rect">
            <a:avLst/>
          </a:prstGeom>
        </p:spPr>
      </p:pic>
    </p:spTree>
    <p:extLst>
      <p:ext uri="{BB962C8B-B14F-4D97-AF65-F5344CB8AC3E}">
        <p14:creationId xmlns:p14="http://schemas.microsoft.com/office/powerpoint/2010/main" val="243022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215A1AA-3C3B-88E7-D17A-A11614E9074D}"/>
              </a:ext>
            </a:extLst>
          </p:cNvPr>
          <p:cNvPicPr>
            <a:picLocks noGrp="1" noChangeAspect="1"/>
          </p:cNvPicPr>
          <p:nvPr>
            <p:ph type="pic" sz="quarter" idx="13"/>
          </p:nvPr>
        </p:nvPicPr>
        <p:blipFill>
          <a:blip r:embed="rId2"/>
          <a:srcRect l="26948" r="26948"/>
          <a:stretch/>
        </p:blipFill>
        <p:spPr>
          <a:xfrm>
            <a:off x="9434286" y="0"/>
            <a:ext cx="2757714" cy="1350497"/>
          </a:xfrm>
        </p:spPr>
      </p:pic>
      <p:sp>
        <p:nvSpPr>
          <p:cNvPr id="4" name="Content Placeholder 3">
            <a:extLst>
              <a:ext uri="{FF2B5EF4-FFF2-40B4-BE49-F238E27FC236}">
                <a16:creationId xmlns:a16="http://schemas.microsoft.com/office/drawing/2014/main" id="{01C3B3E0-0F30-9383-C08B-FF43C14B52D9}"/>
              </a:ext>
            </a:extLst>
          </p:cNvPr>
          <p:cNvSpPr>
            <a:spLocks noGrp="1"/>
          </p:cNvSpPr>
          <p:nvPr>
            <p:ph sz="quarter" idx="14"/>
          </p:nvPr>
        </p:nvSpPr>
        <p:spPr>
          <a:xfrm>
            <a:off x="261257" y="1350497"/>
            <a:ext cx="11930743" cy="4318783"/>
          </a:xfrm>
        </p:spPr>
        <p:txBody>
          <a:bodyPr>
            <a:normAutofit/>
          </a:bodyPr>
          <a:lstStyle/>
          <a:p>
            <a:pPr marL="0" indent="0">
              <a:lnSpc>
                <a:spcPct val="250000"/>
              </a:lnSpc>
              <a:buNone/>
            </a:pPr>
            <a:r>
              <a:rPr lang="en-US" sz="2000" dirty="0"/>
              <a:t>The Future of AI in Education is Bright and full of possibilities. As the society continue to embrace this technology, it's crucial that we remain mindful of its impact and work address the challenges that comes with its evolution. With the potential to transform the way higher education institutions teach and learn.</a:t>
            </a:r>
          </a:p>
        </p:txBody>
      </p:sp>
      <p:sp>
        <p:nvSpPr>
          <p:cNvPr id="2" name="Title 1">
            <a:extLst>
              <a:ext uri="{FF2B5EF4-FFF2-40B4-BE49-F238E27FC236}">
                <a16:creationId xmlns:a16="http://schemas.microsoft.com/office/drawing/2014/main" id="{E362EDB7-1CF5-1DEE-D704-3AD1E181C58C}"/>
              </a:ext>
            </a:extLst>
          </p:cNvPr>
          <p:cNvSpPr>
            <a:spLocks noGrp="1"/>
          </p:cNvSpPr>
          <p:nvPr>
            <p:ph type="title"/>
          </p:nvPr>
        </p:nvSpPr>
        <p:spPr>
          <a:xfrm>
            <a:off x="-176143" y="142655"/>
            <a:ext cx="10690154" cy="933889"/>
          </a:xfrm>
        </p:spPr>
        <p:txBody>
          <a:bodyPr>
            <a:normAutofit/>
          </a:bodyPr>
          <a:lstStyle/>
          <a:p>
            <a:r>
              <a:rPr lang="en-US" sz="4400" dirty="0">
                <a:solidFill>
                  <a:srgbClr val="132BDC"/>
                </a:solidFill>
              </a:rPr>
              <a:t>Conclusion</a:t>
            </a:r>
            <a:r>
              <a:rPr lang="en-US" sz="4400" dirty="0"/>
              <a:t> </a:t>
            </a:r>
          </a:p>
        </p:txBody>
      </p:sp>
      <p:pic>
        <p:nvPicPr>
          <p:cNvPr id="3" name="Picture Placeholder 7">
            <a:extLst>
              <a:ext uri="{FF2B5EF4-FFF2-40B4-BE49-F238E27FC236}">
                <a16:creationId xmlns:a16="http://schemas.microsoft.com/office/drawing/2014/main" id="{03E0DFAC-7576-9D5E-8B74-CA87A94F370C}"/>
              </a:ext>
            </a:extLst>
          </p:cNvPr>
          <p:cNvPicPr>
            <a:picLocks noChangeAspect="1"/>
          </p:cNvPicPr>
          <p:nvPr/>
        </p:nvPicPr>
        <p:blipFill>
          <a:blip r:embed="rId2"/>
          <a:srcRect l="26948" r="26948"/>
          <a:stretch/>
        </p:blipFill>
        <p:spPr>
          <a:xfrm>
            <a:off x="0" y="5507503"/>
            <a:ext cx="2757714" cy="1350497"/>
          </a:xfrm>
          <a:prstGeom prst="rect">
            <a:avLst/>
          </a:prstGeom>
          <a:blipFill dpi="0" rotWithShape="1">
            <a:blip r:embed="rId3" cstate="email">
              <a:alphaModFix amt="80000"/>
              <a:extLst>
                <a:ext uri="{28A0092B-C50C-407E-A947-70E740481C1C}">
                  <a14:useLocalDpi xmlns:a14="http://schemas.microsoft.com/office/drawing/2010/main"/>
                </a:ext>
              </a:extLst>
            </a:blip>
            <a:srcRect/>
            <a:stretch>
              <a:fillRect/>
            </a:stretch>
          </a:blipFill>
        </p:spPr>
      </p:pic>
    </p:spTree>
    <p:extLst>
      <p:ext uri="{BB962C8B-B14F-4D97-AF65-F5344CB8AC3E}">
        <p14:creationId xmlns:p14="http://schemas.microsoft.com/office/powerpoint/2010/main" val="2765791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1A6279-193C-575B-8B5B-2DD21DC333AD}"/>
              </a:ext>
            </a:extLst>
          </p:cNvPr>
          <p:cNvSpPr>
            <a:spLocks noGrp="1"/>
          </p:cNvSpPr>
          <p:nvPr>
            <p:ph type="subTitle" idx="1"/>
          </p:nvPr>
        </p:nvSpPr>
        <p:spPr>
          <a:xfrm>
            <a:off x="384060" y="237797"/>
            <a:ext cx="4056192" cy="1380744"/>
          </a:xfrm>
        </p:spPr>
        <p:txBody>
          <a:bodyPr>
            <a:normAutofit/>
          </a:bodyPr>
          <a:lstStyle/>
          <a:p>
            <a:r>
              <a:rPr lang="en-US" sz="5400" b="1" dirty="0">
                <a:solidFill>
                  <a:schemeClr val="accent1">
                    <a:lumMod val="75000"/>
                  </a:schemeClr>
                </a:solidFill>
              </a:rPr>
              <a:t>Thank you </a:t>
            </a:r>
          </a:p>
        </p:txBody>
      </p:sp>
      <p:sp>
        <p:nvSpPr>
          <p:cNvPr id="6" name="Title 5">
            <a:extLst>
              <a:ext uri="{FF2B5EF4-FFF2-40B4-BE49-F238E27FC236}">
                <a16:creationId xmlns:a16="http://schemas.microsoft.com/office/drawing/2014/main" id="{A67BA929-699D-C849-B9FE-E2561271EA40}"/>
              </a:ext>
            </a:extLst>
          </p:cNvPr>
          <p:cNvSpPr>
            <a:spLocks noGrp="1"/>
          </p:cNvSpPr>
          <p:nvPr>
            <p:ph type="ctrTitle"/>
          </p:nvPr>
        </p:nvSpPr>
        <p:spPr>
          <a:xfrm>
            <a:off x="0" y="4989039"/>
            <a:ext cx="6533800" cy="3737921"/>
          </a:xfrm>
        </p:spPr>
        <p:txBody>
          <a:bodyPr/>
          <a:lstStyle/>
          <a:p>
            <a:r>
              <a:rPr lang="en-US" dirty="0">
                <a:solidFill>
                  <a:schemeClr val="tx2">
                    <a:lumMod val="60000"/>
                    <a:lumOff val="40000"/>
                  </a:schemeClr>
                </a:solidFill>
              </a:rPr>
              <a:t>Question /answer time</a:t>
            </a:r>
          </a:p>
        </p:txBody>
      </p:sp>
      <p:pic>
        <p:nvPicPr>
          <p:cNvPr id="14" name="Picture Placeholder 13">
            <a:extLst>
              <a:ext uri="{FF2B5EF4-FFF2-40B4-BE49-F238E27FC236}">
                <a16:creationId xmlns:a16="http://schemas.microsoft.com/office/drawing/2014/main" id="{8FC0570C-7657-6662-2F75-D0ECF4E82019}"/>
              </a:ext>
            </a:extLst>
          </p:cNvPr>
          <p:cNvPicPr>
            <a:picLocks noGrp="1" noChangeAspect="1"/>
          </p:cNvPicPr>
          <p:nvPr>
            <p:ph type="pic" sz="quarter" idx="13"/>
          </p:nvPr>
        </p:nvPicPr>
        <p:blipFill>
          <a:blip r:embed="rId2"/>
          <a:srcRect l="19905" r="19905"/>
          <a:stretch>
            <a:fillRect/>
          </a:stretch>
        </p:blipFill>
        <p:spPr>
          <a:xfrm>
            <a:off x="6302326" y="0"/>
            <a:ext cx="5889674" cy="6858000"/>
          </a:xfrm>
        </p:spPr>
      </p:pic>
    </p:spTree>
    <p:extLst>
      <p:ext uri="{BB962C8B-B14F-4D97-AF65-F5344CB8AC3E}">
        <p14:creationId xmlns:p14="http://schemas.microsoft.com/office/powerpoint/2010/main" val="3561074277"/>
      </p:ext>
    </p:extLst>
  </p:cSld>
  <p:clrMapOvr>
    <a:masterClrMapping/>
  </p:clrMapOvr>
</p:sld>
</file>

<file path=ppt/theme/theme1.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517DF-AD2B-4F60-9C5D-EF154A6040FC}">
  <ds:schemaRefs>
    <ds:schemaRef ds:uri="http://schemas.microsoft.com/sharepoint/v3/contenttype/forms"/>
  </ds:schemaRefs>
</ds:datastoreItem>
</file>

<file path=customXml/itemProps2.xml><?xml version="1.0" encoding="utf-8"?>
<ds:datastoreItem xmlns:ds="http://schemas.openxmlformats.org/officeDocument/2006/customXml" ds:itemID="{3B17A63E-233A-4FA7-95D0-6DC4110021C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623B8D-609E-421C-A760-D6C5074B51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design</Template>
  <TotalTime>595</TotalTime>
  <Words>572</Words>
  <Application>Microsoft Office PowerPoint</Application>
  <PresentationFormat>Widescreen</PresentationFormat>
  <Paragraphs>37</Paragraphs>
  <Slides>9</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Arial Black</vt:lpstr>
      <vt:lpstr>Arial Rounded MT Bold</vt:lpstr>
      <vt:lpstr>Avenir Next LT Pro Light</vt:lpstr>
      <vt:lpstr>Calibri</vt:lpstr>
      <vt:lpstr>Calibri Light</vt:lpstr>
      <vt:lpstr>Tw Cen MT</vt:lpstr>
      <vt:lpstr>Wingdings</vt:lpstr>
      <vt:lpstr>light_modernist</vt:lpstr>
      <vt:lpstr>Droplet</vt:lpstr>
      <vt:lpstr>Introduction</vt:lpstr>
      <vt:lpstr>PROJECT TOPIC:GLOBAL AI CONTENT IMPACT</vt:lpstr>
      <vt:lpstr>OBJECTIVES</vt:lpstr>
      <vt:lpstr>PowerPoint Presentation</vt:lpstr>
      <vt:lpstr>Key Findings</vt:lpstr>
      <vt:lpstr>Improvement/Suggestion</vt:lpstr>
      <vt:lpstr>Recommendation </vt:lpstr>
      <vt:lpstr>Conclusion </vt:lpstr>
      <vt:lpstr>Question /answer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maryjane chidimma</dc:creator>
  <cp:lastModifiedBy>maryjane chidimma</cp:lastModifiedBy>
  <cp:revision>29</cp:revision>
  <dcterms:created xsi:type="dcterms:W3CDTF">2025-05-13T18:23:59Z</dcterms:created>
  <dcterms:modified xsi:type="dcterms:W3CDTF">2025-05-16T11:43:24Z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